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media1.gif" ContentType="video/unknown"/>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fivethirtyeight.com/features/how-to-measure-women-film-annenberg/"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huffingtonpost.com/2013/08/19/patton-oswalt-trolls-twitter-conservatives_n_3779803.html" TargetMode="External"/><Relationship Id="rId3" Type="http://schemas.openxmlformats.org/officeDocument/2006/relationships/image" Target="../media/image3.tif"/><Relationship Id="rId4" Type="http://schemas.openxmlformats.org/officeDocument/2006/relationships/image" Target="../media/image4.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gif"/><Relationship Id="rId3" Type="http://schemas.microsoft.com/office/2007/relationships/media" Target="../media/media1.gif"/><Relationship Id="rId4"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9.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g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simplypsychology.org/research-methods.html"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paa2013.princeton.edu/papers/130624" TargetMode="External"/><Relationship Id="rId3"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counterextremism.com/press/counter-extremism-project-calls-twitter-confront-all-abuse#sthash.bjDAXHzU.dpuf" TargetMode="External"/><Relationship Id="rId3"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xfrm>
            <a:off x="1270000" y="4594145"/>
            <a:ext cx="10464800" cy="3302001"/>
          </a:xfrm>
          <a:prstGeom prst="rect">
            <a:avLst/>
          </a:prstGeom>
        </p:spPr>
        <p:txBody>
          <a:bodyPr/>
          <a:lstStyle/>
          <a:p>
            <a:pPr lvl="0">
              <a:defRPr sz="1800"/>
            </a:pPr>
            <a:r>
              <a:rPr sz="8000"/>
              <a:t>Twitter &amp; Feminism</a:t>
            </a:r>
          </a:p>
        </p:txBody>
      </p:sp>
      <p:sp>
        <p:nvSpPr>
          <p:cNvPr id="33" name="Shape 33"/>
          <p:cNvSpPr/>
          <p:nvPr>
            <p:ph type="body" idx="1"/>
          </p:nvPr>
        </p:nvSpPr>
        <p:spPr>
          <a:xfrm>
            <a:off x="1270000" y="8136980"/>
            <a:ext cx="10464800" cy="1130301"/>
          </a:xfrm>
          <a:prstGeom prst="rect">
            <a:avLst/>
          </a:prstGeom>
        </p:spPr>
        <p:txBody>
          <a:bodyPr/>
          <a:lstStyle/>
          <a:p>
            <a:pPr lvl="0">
              <a:defRPr sz="1800"/>
            </a:pPr>
            <a:r>
              <a:rPr sz="3200"/>
              <a:t>Pilot Study </a:t>
            </a:r>
          </a:p>
        </p:txBody>
      </p:sp>
      <p:pic>
        <p:nvPicPr>
          <p:cNvPr id="34" name="Aziz.jpg"/>
          <p:cNvPicPr/>
          <p:nvPr/>
        </p:nvPicPr>
        <p:blipFill>
          <a:blip r:embed="rId2">
            <a:extLst/>
          </a:blip>
          <a:stretch>
            <a:fillRect/>
          </a:stretch>
        </p:blipFill>
        <p:spPr>
          <a:xfrm>
            <a:off x="3834235" y="621135"/>
            <a:ext cx="5976474" cy="5976474"/>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 name="pasted-image.png"/>
          <p:cNvPicPr/>
          <p:nvPr/>
        </p:nvPicPr>
        <p:blipFill>
          <a:blip r:embed="rId2">
            <a:extLst/>
          </a:blip>
          <a:srcRect l="0" t="0" r="0" b="0"/>
          <a:stretch>
            <a:fillRect/>
          </a:stretch>
        </p:blipFill>
        <p:spPr>
          <a:xfrm>
            <a:off x="952500" y="3574235"/>
            <a:ext cx="5334000" cy="4608577"/>
          </a:xfrm>
          <a:prstGeom prst="rect">
            <a:avLst/>
          </a:prstGeom>
          <a:ln w="12700">
            <a:miter lim="400000"/>
          </a:ln>
        </p:spPr>
      </p:pic>
      <p:sp>
        <p:nvSpPr>
          <p:cNvPr id="67" name="Shape 67"/>
          <p:cNvSpPr/>
          <p:nvPr>
            <p:ph type="title"/>
          </p:nvPr>
        </p:nvSpPr>
        <p:spPr>
          <a:prstGeom prst="rect">
            <a:avLst/>
          </a:prstGeom>
        </p:spPr>
        <p:txBody>
          <a:bodyPr/>
          <a:lstStyle/>
          <a:p>
            <a:pPr lvl="0" defTabSz="490727">
              <a:defRPr sz="1800"/>
            </a:pPr>
            <a:r>
              <a:rPr sz="6719"/>
              <a:t>Feminism :</a:t>
            </a:r>
            <a:endParaRPr sz="6719"/>
          </a:p>
          <a:p>
            <a:pPr lvl="0" defTabSz="490727">
              <a:defRPr sz="1800"/>
            </a:pPr>
            <a:r>
              <a:rPr sz="6719"/>
              <a:t> A Very Short History </a:t>
            </a:r>
          </a:p>
        </p:txBody>
      </p:sp>
      <p:sp>
        <p:nvSpPr>
          <p:cNvPr id="68" name="Shape 68"/>
          <p:cNvSpPr/>
          <p:nvPr>
            <p:ph type="body" idx="1"/>
          </p:nvPr>
        </p:nvSpPr>
        <p:spPr>
          <a:xfrm>
            <a:off x="6718300" y="2735273"/>
            <a:ext cx="5334000" cy="6286501"/>
          </a:xfrm>
          <a:prstGeom prst="rect">
            <a:avLst/>
          </a:prstGeom>
        </p:spPr>
        <p:txBody>
          <a:bodyPr/>
          <a:lstStyle/>
          <a:p>
            <a:pPr lvl="0" marL="339470" indent="-339470" defTabSz="578358">
              <a:spcBef>
                <a:spcPts val="3100"/>
              </a:spcBef>
              <a:defRPr sz="1800"/>
            </a:pPr>
            <a:r>
              <a:rPr sz="2772"/>
              <a:t>First Wave: Women’s suffrage and basic political inequalities. </a:t>
            </a:r>
            <a:endParaRPr sz="2772"/>
          </a:p>
          <a:p>
            <a:pPr lvl="0" marL="339470" indent="-339470" defTabSz="578358">
              <a:spcBef>
                <a:spcPts val="3100"/>
              </a:spcBef>
              <a:defRPr sz="1800"/>
            </a:pPr>
            <a:r>
              <a:rPr sz="2772"/>
              <a:t>Second Wave: Mid-60s onward, social and cultural inequalities beyond basic political inequalities.</a:t>
            </a:r>
            <a:endParaRPr sz="2772"/>
          </a:p>
          <a:p>
            <a:pPr lvl="0" marL="339470" indent="-339470" defTabSz="578358">
              <a:spcBef>
                <a:spcPts val="3100"/>
              </a:spcBef>
              <a:defRPr sz="1800"/>
            </a:pPr>
            <a:r>
              <a:rPr sz="2772"/>
              <a:t>Third Wave: 90s and ongoing, focus on queer/trans/PoC and other diversity voices. Intersectionality, gender discrimination, and the normalization of BMO.</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0" name="everything.tiff"/>
          <p:cNvPicPr/>
          <p:nvPr/>
        </p:nvPicPr>
        <p:blipFill>
          <a:blip r:embed="rId2">
            <a:extLst/>
          </a:blip>
          <a:stretch>
            <a:fillRect/>
          </a:stretch>
        </p:blipFill>
        <p:spPr>
          <a:xfrm>
            <a:off x="1258510" y="133238"/>
            <a:ext cx="9723130" cy="6603763"/>
          </a:xfrm>
          <a:prstGeom prst="rect">
            <a:avLst/>
          </a:prstGeom>
          <a:ln w="12700">
            <a:miter lim="400000"/>
          </a:ln>
        </p:spPr>
      </p:pic>
      <p:sp>
        <p:nvSpPr>
          <p:cNvPr id="71" name="Shape 71"/>
          <p:cNvSpPr/>
          <p:nvPr/>
        </p:nvSpPr>
        <p:spPr>
          <a:xfrm>
            <a:off x="435396" y="6298048"/>
            <a:ext cx="12582246" cy="299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200"/>
              <a:t>Feminism is having a fascinating moment and is noteworthily well documented via social media in a way that captures, more precisely and more accurately than before, the public opinion as it evolves on modern feminism.</a:t>
            </a:r>
            <a:endParaRPr sz="3200"/>
          </a:p>
          <a:p>
            <a:pPr lvl="0">
              <a:defRPr sz="1800"/>
            </a:pPr>
            <a:endParaRPr sz="3200"/>
          </a:p>
          <a:p>
            <a:pPr lvl="0">
              <a:defRPr sz="1800"/>
            </a:pPr>
            <a:r>
              <a:rPr sz="3200"/>
              <a:t>For example, that was posted by the “Independent Women’s Forum”</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 name="pasted-image.png"/>
          <p:cNvPicPr/>
          <p:nvPr/>
        </p:nvPicPr>
        <p:blipFill>
          <a:blip r:embed="rId2">
            <a:extLst/>
          </a:blip>
          <a:srcRect l="0" t="659" r="0" b="659"/>
          <a:stretch>
            <a:fillRect/>
          </a:stretch>
        </p:blipFill>
        <p:spPr>
          <a:xfrm>
            <a:off x="1606550" y="635000"/>
            <a:ext cx="9779000" cy="5918200"/>
          </a:xfrm>
          <a:prstGeom prst="rect">
            <a:avLst/>
          </a:prstGeom>
          <a:ln w="12700">
            <a:miter lim="400000"/>
          </a:ln>
        </p:spPr>
      </p:pic>
      <p:sp>
        <p:nvSpPr>
          <p:cNvPr id="74" name="Shape 74"/>
          <p:cNvSpPr/>
          <p:nvPr>
            <p:ph type="body" idx="1"/>
          </p:nvPr>
        </p:nvSpPr>
        <p:spPr>
          <a:prstGeom prst="rect">
            <a:avLst/>
          </a:prstGeom>
        </p:spPr>
        <p:txBody>
          <a:bodyPr/>
          <a:lstStyle>
            <a:lvl1pPr>
              <a:defRPr u="sng">
                <a:hlinkClick r:id="rId3" invalidUrl="" action="" tgtFrame="" tooltip="" history="1" highlightClick="0" endSnd="0"/>
              </a:defRPr>
            </a:lvl1pPr>
          </a:lstStyle>
          <a:p>
            <a:pPr lvl="0">
              <a:defRPr sz="1800" u="none"/>
            </a:pPr>
            <a:r>
              <a:rPr sz="3200" u="sng">
                <a:hlinkClick r:id="rId3" invalidUrl="" action="" tgtFrame="" tooltip="" history="1" highlightClick="0" endSnd="0"/>
              </a:rPr>
              <a:t>http://fivethirtyeight.com/features/how-to-measure-women-film-annenberg/</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 name="pasted-image.jpg"/>
          <p:cNvPicPr/>
          <p:nvPr/>
        </p:nvPicPr>
        <p:blipFill>
          <a:blip r:embed="rId2">
            <a:extLst/>
          </a:blip>
          <a:srcRect l="0" t="0" r="0" b="0"/>
          <a:stretch>
            <a:fillRect/>
          </a:stretch>
        </p:blipFill>
        <p:spPr>
          <a:xfrm>
            <a:off x="2286267" y="749300"/>
            <a:ext cx="8432266" cy="5918201"/>
          </a:xfrm>
          <a:prstGeom prst="rect">
            <a:avLst/>
          </a:prstGeom>
          <a:ln w="12700">
            <a:miter lim="400000"/>
          </a:ln>
        </p:spPr>
      </p:pic>
      <p:sp>
        <p:nvSpPr>
          <p:cNvPr id="77" name="Shape 77"/>
          <p:cNvSpPr/>
          <p:nvPr>
            <p:ph type="title"/>
          </p:nvPr>
        </p:nvSpPr>
        <p:spPr>
          <a:prstGeom prst="rect">
            <a:avLst/>
          </a:prstGeom>
        </p:spPr>
        <p:txBody>
          <a:bodyPr/>
          <a:lstStyle/>
          <a:p>
            <a:pPr lvl="0">
              <a:defRPr sz="1800"/>
            </a:pPr>
            <a:r>
              <a:rPr sz="8000"/>
              <a:t>Straw Feminism</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title"/>
          </p:nvPr>
        </p:nvSpPr>
        <p:spPr>
          <a:prstGeom prst="rect">
            <a:avLst/>
          </a:prstGeom>
        </p:spPr>
        <p:txBody>
          <a:bodyPr/>
          <a:lstStyle/>
          <a:p>
            <a:pPr lvl="0">
              <a:defRPr sz="1800"/>
            </a:pPr>
            <a:r>
              <a:rPr sz="8000"/>
              <a:t>Method</a:t>
            </a:r>
          </a:p>
        </p:txBody>
      </p:sp>
      <p:sp>
        <p:nvSpPr>
          <p:cNvPr id="80" name="Shape 80"/>
          <p:cNvSpPr/>
          <p:nvPr>
            <p:ph type="body" idx="1"/>
          </p:nvPr>
        </p:nvSpPr>
        <p:spPr>
          <a:xfrm>
            <a:off x="715433" y="2230966"/>
            <a:ext cx="5638470" cy="6286501"/>
          </a:xfrm>
          <a:prstGeom prst="rect">
            <a:avLst/>
          </a:prstGeom>
        </p:spPr>
        <p:txBody>
          <a:bodyPr/>
          <a:lstStyle/>
          <a:p>
            <a:pPr lvl="0" marL="404495" indent="-404495" defTabSz="531622">
              <a:spcBef>
                <a:spcPts val="3800"/>
              </a:spcBef>
              <a:defRPr sz="1800"/>
            </a:pPr>
            <a:r>
              <a:rPr sz="3276"/>
              <a:t>I wrote a code that captures tweets from the Twitter LiveStream</a:t>
            </a:r>
            <a:endParaRPr sz="3276"/>
          </a:p>
          <a:p>
            <a:pPr lvl="0" marL="404495" indent="-404495" defTabSz="531622">
              <a:spcBef>
                <a:spcPts val="3800"/>
              </a:spcBef>
              <a:defRPr sz="1800"/>
            </a:pPr>
            <a:r>
              <a:rPr sz="3276"/>
              <a:t>People with public twitter feeds who tweeted, during the 7 random times of day I ran the code, with the word “feminist” or “feminism”, make up the “participants.” </a:t>
            </a:r>
            <a:endParaRPr sz="3276"/>
          </a:p>
          <a:p>
            <a:pPr lvl="0" marL="404495" indent="-404495" defTabSz="531622">
              <a:spcBef>
                <a:spcPts val="3800"/>
              </a:spcBef>
              <a:defRPr sz="1800"/>
            </a:pPr>
            <a:r>
              <a:rPr sz="3276"/>
              <a:t>I collected 30k tweets. </a:t>
            </a:r>
          </a:p>
        </p:txBody>
      </p:sp>
      <p:pic>
        <p:nvPicPr>
          <p:cNvPr id="81" name="pasted-image.png"/>
          <p:cNvPicPr/>
          <p:nvPr/>
        </p:nvPicPr>
        <p:blipFill>
          <a:blip r:embed="rId2">
            <a:extLst/>
          </a:blip>
          <a:stretch>
            <a:fillRect/>
          </a:stretch>
        </p:blipFill>
        <p:spPr>
          <a:xfrm>
            <a:off x="7736303" y="2457123"/>
            <a:ext cx="4139135" cy="6591954"/>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lvl1pPr defTabSz="531622">
              <a:defRPr sz="7280"/>
            </a:lvl1pPr>
          </a:lstStyle>
          <a:p>
            <a:pPr lvl="0">
              <a:defRPr sz="1800"/>
            </a:pPr>
            <a:r>
              <a:rPr sz="7280"/>
              <a:t>Method- Cont. : Procedure</a:t>
            </a:r>
          </a:p>
        </p:txBody>
      </p:sp>
      <p:sp>
        <p:nvSpPr>
          <p:cNvPr id="84" name="Shape 84"/>
          <p:cNvSpPr/>
          <p:nvPr>
            <p:ph type="body" idx="1"/>
          </p:nvPr>
        </p:nvSpPr>
        <p:spPr>
          <a:prstGeom prst="rect">
            <a:avLst/>
          </a:prstGeom>
        </p:spPr>
        <p:txBody>
          <a:bodyPr/>
          <a:lstStyle/>
          <a:p>
            <a:pPr lvl="0" marL="355600" indent="-355600" defTabSz="467359">
              <a:spcBef>
                <a:spcPts val="3300"/>
              </a:spcBef>
              <a:defRPr sz="1800"/>
            </a:pPr>
            <a:r>
              <a:rPr sz="2880"/>
              <a:t>Sub-section of random tweets hand-coded for valence (positive or negative leaning):</a:t>
            </a:r>
            <a:endParaRPr sz="2880"/>
          </a:p>
          <a:p>
            <a:pPr lvl="1" marL="711200" indent="-355600" defTabSz="467359">
              <a:spcBef>
                <a:spcPts val="3300"/>
              </a:spcBef>
              <a:defRPr sz="1800"/>
            </a:pPr>
            <a:r>
              <a:rPr sz="2880"/>
              <a:t>0 : positive or neutral opinions on feminism (discussions of feminism, even the problems with it, etc) </a:t>
            </a:r>
            <a:endParaRPr sz="2880"/>
          </a:p>
          <a:p>
            <a:pPr lvl="1" marL="711200" indent="-355600" defTabSz="467359">
              <a:spcBef>
                <a:spcPts val="3300"/>
              </a:spcBef>
              <a:defRPr sz="1800"/>
            </a:pPr>
            <a:r>
              <a:rPr sz="2880"/>
              <a:t>1: negative opinions of feminism or hate speech (denying feminism is real/needed/valid, hate speech against women, etc) </a:t>
            </a:r>
            <a:endParaRPr sz="2880"/>
          </a:p>
          <a:p>
            <a:pPr lvl="0" marL="355600" indent="-355600" defTabSz="467359">
              <a:spcBef>
                <a:spcPts val="3300"/>
              </a:spcBef>
              <a:defRPr sz="1800"/>
            </a:pPr>
            <a:r>
              <a:rPr sz="2880"/>
              <a:t>Coded tweets used to train various machine learning model, and then test them. Models then extrapolated onto the much larger corpus of tweets to measure them for perceived valence on feminism. </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xfrm>
            <a:off x="952500" y="444500"/>
            <a:ext cx="4698273" cy="2159000"/>
          </a:xfrm>
          <a:prstGeom prst="rect">
            <a:avLst/>
          </a:prstGeom>
        </p:spPr>
        <p:txBody>
          <a:bodyPr/>
          <a:lstStyle>
            <a:lvl1pPr defTabSz="332993">
              <a:defRPr sz="4560"/>
            </a:lvl1pPr>
          </a:lstStyle>
          <a:p>
            <a:pPr lvl="0">
              <a:defRPr sz="1800"/>
            </a:pPr>
            <a:r>
              <a:rPr sz="4560"/>
              <a:t>False Positive and Patton Oswalt </a:t>
            </a:r>
          </a:p>
        </p:txBody>
      </p:sp>
      <p:sp>
        <p:nvSpPr>
          <p:cNvPr id="87" name="Shape 87"/>
          <p:cNvSpPr/>
          <p:nvPr>
            <p:ph type="body" idx="1"/>
          </p:nvPr>
        </p:nvSpPr>
        <p:spPr>
          <a:prstGeom prst="rect">
            <a:avLst/>
          </a:prstGeom>
        </p:spPr>
        <p:txBody>
          <a:bodyPr/>
          <a:lstStyle/>
          <a:p>
            <a:pPr lvl="0" marL="444500" indent="-444500">
              <a:spcBef>
                <a:spcPts val="4200"/>
              </a:spcBef>
              <a:defRPr sz="1800"/>
            </a:pPr>
            <a:r>
              <a:rPr sz="3600"/>
              <a:t>Pros: Some context and humor controlled for by human coding</a:t>
            </a:r>
            <a:endParaRPr sz="3600"/>
          </a:p>
          <a:p>
            <a:pPr lvl="0" marL="444500" indent="-444500">
              <a:spcBef>
                <a:spcPts val="4200"/>
              </a:spcBef>
              <a:defRPr sz="1800"/>
            </a:pPr>
            <a:r>
              <a:rPr sz="3600"/>
              <a:t>Cons: Time consuming, low context, uncaught irony</a:t>
            </a:r>
            <a:endParaRPr sz="3600"/>
          </a:p>
          <a:p>
            <a:pPr lvl="0" marL="444500" indent="-444500">
              <a:spcBef>
                <a:spcPts val="4200"/>
              </a:spcBef>
              <a:defRPr sz="1800"/>
            </a:pPr>
            <a:r>
              <a:rPr sz="2000" u="sng">
                <a:hlinkClick r:id="rId2" invalidUrl="" action="" tgtFrame="" tooltip="" history="1" highlightClick="0" endSnd="0"/>
              </a:rPr>
              <a:t>http://www.huffingtonpost.com/2013/08/19/patton-oswalt-trolls-twitter-conservatives_n_3779803.html</a:t>
            </a:r>
          </a:p>
        </p:txBody>
      </p:sp>
      <p:pic>
        <p:nvPicPr>
          <p:cNvPr id="88" name="PattonReactionTweets.tiff"/>
          <p:cNvPicPr/>
          <p:nvPr/>
        </p:nvPicPr>
        <p:blipFill>
          <a:blip r:embed="rId3">
            <a:extLst/>
          </a:blip>
          <a:stretch>
            <a:fillRect/>
          </a:stretch>
        </p:blipFill>
        <p:spPr>
          <a:xfrm>
            <a:off x="6476769" y="4455450"/>
            <a:ext cx="6282498" cy="4717424"/>
          </a:xfrm>
          <a:prstGeom prst="rect">
            <a:avLst/>
          </a:prstGeom>
          <a:ln w="12700">
            <a:miter lim="400000"/>
          </a:ln>
        </p:spPr>
      </p:pic>
      <p:pic>
        <p:nvPicPr>
          <p:cNvPr id="89" name="PattonTroll.tiff"/>
          <p:cNvPicPr/>
          <p:nvPr/>
        </p:nvPicPr>
        <p:blipFill>
          <a:blip r:embed="rId4">
            <a:extLst/>
          </a:blip>
          <a:stretch>
            <a:fillRect/>
          </a:stretch>
        </p:blipFill>
        <p:spPr>
          <a:xfrm>
            <a:off x="5867372" y="468775"/>
            <a:ext cx="7035856" cy="3744892"/>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body" idx="1"/>
          </p:nvPr>
        </p:nvSpPr>
        <p:spPr>
          <a:prstGeom prst="rect">
            <a:avLst/>
          </a:prstGeom>
        </p:spPr>
        <p:txBody>
          <a:bodyPr/>
          <a:lstStyle/>
          <a:p>
            <a:pPr lvl="0">
              <a:defRPr sz="1800"/>
            </a:pPr>
            <a:r>
              <a:rPr sz="3200"/>
              <a:t>Word Cloud of Positive Tweets</a:t>
            </a:r>
          </a:p>
        </p:txBody>
      </p:sp>
      <p:pic>
        <p:nvPicPr>
          <p:cNvPr id="92" name="WordItOut-word-cloud-690663.png"/>
          <p:cNvPicPr/>
          <p:nvPr/>
        </p:nvPicPr>
        <p:blipFill>
          <a:blip r:embed="rId2">
            <a:extLst/>
          </a:blip>
          <a:stretch>
            <a:fillRect/>
          </a:stretch>
        </p:blipFill>
        <p:spPr>
          <a:xfrm>
            <a:off x="291801" y="402747"/>
            <a:ext cx="12421198" cy="6950535"/>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body" idx="1"/>
          </p:nvPr>
        </p:nvSpPr>
        <p:spPr>
          <a:prstGeom prst="rect">
            <a:avLst/>
          </a:prstGeom>
        </p:spPr>
        <p:txBody>
          <a:bodyPr/>
          <a:lstStyle/>
          <a:p>
            <a:pPr lvl="0">
              <a:defRPr sz="1800"/>
            </a:pPr>
            <a:r>
              <a:rPr sz="3200"/>
              <a:t>Word Cloud of Negative Tweets</a:t>
            </a:r>
          </a:p>
        </p:txBody>
      </p:sp>
      <p:pic>
        <p:nvPicPr>
          <p:cNvPr id="95" name="WordItOut-word-cloud-690657.png"/>
          <p:cNvPicPr/>
          <p:nvPr/>
        </p:nvPicPr>
        <p:blipFill>
          <a:blip r:embed="rId2">
            <a:extLst/>
          </a:blip>
          <a:stretch>
            <a:fillRect/>
          </a:stretch>
        </p:blipFill>
        <p:spPr>
          <a:xfrm>
            <a:off x="607817" y="577309"/>
            <a:ext cx="12110815" cy="7013392"/>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title"/>
          </p:nvPr>
        </p:nvSpPr>
        <p:spPr>
          <a:xfrm>
            <a:off x="951333" y="444500"/>
            <a:ext cx="11099801" cy="2159000"/>
          </a:xfrm>
          <a:prstGeom prst="rect">
            <a:avLst/>
          </a:prstGeom>
        </p:spPr>
        <p:txBody>
          <a:bodyPr/>
          <a:lstStyle>
            <a:lvl1pPr defTabSz="490727">
              <a:defRPr sz="6719"/>
            </a:lvl1pPr>
          </a:lstStyle>
          <a:p>
            <a:pPr lvl="0">
              <a:defRPr sz="1800"/>
            </a:pPr>
            <a:r>
              <a:rPr sz="6719"/>
              <a:t>Results: Twitter Doesn’t Love Feminism</a:t>
            </a:r>
          </a:p>
        </p:txBody>
      </p:sp>
      <p:sp>
        <p:nvSpPr>
          <p:cNvPr id="98" name="Shape 98"/>
          <p:cNvSpPr/>
          <p:nvPr>
            <p:ph type="body" idx="1"/>
          </p:nvPr>
        </p:nvSpPr>
        <p:spPr>
          <a:xfrm>
            <a:off x="952500" y="7529776"/>
            <a:ext cx="10948459" cy="1406923"/>
          </a:xfrm>
          <a:prstGeom prst="rect">
            <a:avLst/>
          </a:prstGeom>
        </p:spPr>
        <p:txBody>
          <a:bodyPr/>
          <a:lstStyle/>
          <a:p>
            <a:pPr lvl="0" marL="0" indent="0" algn="ctr" defTabSz="566674">
              <a:spcBef>
                <a:spcPts val="0"/>
              </a:spcBef>
              <a:buSzTx/>
              <a:buNone/>
              <a:defRPr sz="1800"/>
            </a:pPr>
            <a:endParaRPr sz="2910"/>
          </a:p>
          <a:p>
            <a:pPr lvl="1" marL="0" indent="221742" algn="ctr" defTabSz="566674">
              <a:spcBef>
                <a:spcPts val="3100"/>
              </a:spcBef>
              <a:buSzTx/>
              <a:buNone/>
              <a:defRPr sz="1800"/>
            </a:pPr>
            <a:r>
              <a:rPr sz="2910"/>
              <a:t>Twitter is, according to my models, </a:t>
            </a:r>
            <a:r>
              <a:rPr b="1" sz="2910"/>
              <a:t>54% negative on feminism </a:t>
            </a:r>
          </a:p>
        </p:txBody>
      </p:sp>
      <p:pic>
        <p:nvPicPr>
          <p:cNvPr id="99" name="jake.gif"/>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081678" y="2815687"/>
            <a:ext cx="8841444" cy="4968893"/>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9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 name="pasted-image.png"/>
          <p:cNvPicPr/>
          <p:nvPr/>
        </p:nvPicPr>
        <p:blipFill>
          <a:blip r:embed="rId2">
            <a:extLst/>
          </a:blip>
          <a:srcRect l="3568" t="0" r="3568" b="0"/>
          <a:stretch>
            <a:fillRect/>
          </a:stretch>
        </p:blipFill>
        <p:spPr>
          <a:xfrm>
            <a:off x="1606550" y="635000"/>
            <a:ext cx="9779000" cy="5918200"/>
          </a:xfrm>
          <a:prstGeom prst="rect">
            <a:avLst/>
          </a:prstGeom>
          <a:ln w="12700">
            <a:miter lim="400000"/>
          </a:ln>
        </p:spPr>
      </p:pic>
      <p:sp>
        <p:nvSpPr>
          <p:cNvPr id="37" name="Shape 37"/>
          <p:cNvSpPr/>
          <p:nvPr>
            <p:ph type="body" idx="1"/>
          </p:nvPr>
        </p:nvSpPr>
        <p:spPr>
          <a:prstGeom prst="rect">
            <a:avLst/>
          </a:prstGeom>
        </p:spPr>
        <p:txBody>
          <a:bodyPr/>
          <a:lstStyle/>
          <a:p>
            <a:pPr lvl="0">
              <a:defRPr sz="1800"/>
            </a:pPr>
            <a:r>
              <a:rPr sz="3200"/>
              <a:t>What is Feminism? </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p>
            <a:pPr lvl="0" defTabSz="332993">
              <a:defRPr sz="1800"/>
            </a:pPr>
            <a:r>
              <a:rPr sz="4560"/>
              <a:t>Most retweeted tweets:</a:t>
            </a:r>
            <a:endParaRPr sz="4560"/>
          </a:p>
          <a:p>
            <a:pPr lvl="0" defTabSz="332993">
              <a:defRPr sz="1800"/>
            </a:pPr>
            <a:r>
              <a:rPr sz="4560"/>
              <a:t>The Most Popular</a:t>
            </a:r>
            <a:endParaRPr sz="4560"/>
          </a:p>
        </p:txBody>
      </p:sp>
      <p:sp>
        <p:nvSpPr>
          <p:cNvPr id="102" name="Shape 102"/>
          <p:cNvSpPr/>
          <p:nvPr>
            <p:ph type="body" idx="1"/>
          </p:nvPr>
        </p:nvSpPr>
        <p:spPr>
          <a:xfrm>
            <a:off x="952500" y="8086790"/>
            <a:ext cx="10922530" cy="1364607"/>
          </a:xfrm>
          <a:prstGeom prst="rect">
            <a:avLst/>
          </a:prstGeom>
        </p:spPr>
        <p:txBody>
          <a:bodyPr/>
          <a:lstStyle>
            <a:lvl1pPr marL="0" indent="0" algn="ctr">
              <a:buSzTx/>
              <a:buNone/>
            </a:lvl1pPr>
          </a:lstStyle>
          <a:p>
            <a:pPr lvl="0">
              <a:defRPr sz="1800"/>
            </a:pPr>
            <a:r>
              <a:rPr sz="2800"/>
              <a:t>‘RT @MeninistTweet: Today, a feminist asked me how I view lesbian relationships... Apparently "in HD" was not the right answer’</a:t>
            </a:r>
          </a:p>
        </p:txBody>
      </p:sp>
      <p:pic>
        <p:nvPicPr>
          <p:cNvPr id="103" name="pasted-image.jpg"/>
          <p:cNvPicPr/>
          <p:nvPr/>
        </p:nvPicPr>
        <p:blipFill>
          <a:blip r:embed="rId2">
            <a:extLst/>
          </a:blip>
          <a:stretch>
            <a:fillRect/>
          </a:stretch>
        </p:blipFill>
        <p:spPr>
          <a:xfrm>
            <a:off x="3013890" y="2525080"/>
            <a:ext cx="7605684" cy="5335331"/>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prstGeom prst="rect">
            <a:avLst/>
          </a:prstGeom>
        </p:spPr>
        <p:txBody>
          <a:bodyPr/>
          <a:lstStyle>
            <a:lvl1pPr defTabSz="490727">
              <a:defRPr sz="6719"/>
            </a:lvl1pPr>
          </a:lstStyle>
          <a:p>
            <a:pPr lvl="0">
              <a:defRPr sz="1800"/>
            </a:pPr>
            <a:r>
              <a:rPr sz="6719"/>
              <a:t>Most retweeted tweets:</a:t>
            </a:r>
            <a:endParaRPr sz="6719"/>
          </a:p>
        </p:txBody>
      </p:sp>
      <p:sp>
        <p:nvSpPr>
          <p:cNvPr id="106" name="Shape 106"/>
          <p:cNvSpPr/>
          <p:nvPr>
            <p:ph type="body" idx="1"/>
          </p:nvPr>
        </p:nvSpPr>
        <p:spPr>
          <a:xfrm>
            <a:off x="952500" y="2603500"/>
            <a:ext cx="6004763" cy="5501631"/>
          </a:xfrm>
          <a:prstGeom prst="rect">
            <a:avLst/>
          </a:prstGeom>
        </p:spPr>
        <p:txBody>
          <a:bodyPr/>
          <a:lstStyle/>
          <a:p>
            <a:pPr lvl="0">
              <a:defRPr sz="1800"/>
            </a:pPr>
            <a:r>
              <a:rPr sz="2800"/>
              <a:t>RT @vanbadham: Why feminism? Because you can sell 30 MILLION copies of a single book and when you die, The Australian prints this: </a:t>
            </a:r>
            <a:endParaRPr sz="2800"/>
          </a:p>
          <a:p>
            <a:pPr lvl="0">
              <a:defRPr sz="1800"/>
            </a:pPr>
            <a:r>
              <a:rPr sz="2800"/>
              <a:t>RT @vanbadham: Why feminism? Because she was ALSO a FREAKIN' NEUROPHYSICIST at YALE &amp; this is how The Australian begins her obituary</a:t>
            </a:r>
          </a:p>
        </p:txBody>
      </p:sp>
      <p:pic>
        <p:nvPicPr>
          <p:cNvPr id="107" name="B8j7U2DCIAAXXRk.jpg"/>
          <p:cNvPicPr/>
          <p:nvPr/>
        </p:nvPicPr>
        <p:blipFill>
          <a:blip r:embed="rId2">
            <a:extLst/>
          </a:blip>
          <a:stretch>
            <a:fillRect/>
          </a:stretch>
        </p:blipFill>
        <p:spPr>
          <a:xfrm>
            <a:off x="7084238" y="2074314"/>
            <a:ext cx="4924926" cy="6560002"/>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9" name="pasted-image.png"/>
          <p:cNvPicPr/>
          <p:nvPr/>
        </p:nvPicPr>
        <p:blipFill>
          <a:blip r:embed="rId2">
            <a:extLst/>
          </a:blip>
          <a:srcRect l="0" t="620" r="0" b="620"/>
          <a:stretch>
            <a:fillRect/>
          </a:stretch>
        </p:blipFill>
        <p:spPr>
          <a:xfrm>
            <a:off x="1606550" y="635000"/>
            <a:ext cx="9779000" cy="5918200"/>
          </a:xfrm>
          <a:prstGeom prst="rect">
            <a:avLst/>
          </a:prstGeom>
          <a:ln w="12700">
            <a:miter lim="400000"/>
          </a:ln>
        </p:spPr>
      </p:pic>
      <p:sp>
        <p:nvSpPr>
          <p:cNvPr id="110" name="Shape 110"/>
          <p:cNvSpPr/>
          <p:nvPr>
            <p:ph type="title"/>
          </p:nvPr>
        </p:nvSpPr>
        <p:spPr>
          <a:prstGeom prst="rect">
            <a:avLst/>
          </a:prstGeom>
        </p:spPr>
        <p:txBody>
          <a:bodyPr/>
          <a:lstStyle>
            <a:lvl1pPr>
              <a:spcBef>
                <a:spcPts val="3200"/>
              </a:spcBef>
              <a:defRPr sz="2800"/>
            </a:lvl1pPr>
          </a:lstStyle>
          <a:p>
            <a:pPr lvl="0">
              <a:defRPr sz="1800"/>
            </a:pPr>
            <a:r>
              <a:rPr sz="2800"/>
              <a:t>‘RT @JessicaKRoy: finally a feminist snowstorm ‘</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prstGeom prst="rect">
            <a:avLst/>
          </a:prstGeom>
        </p:spPr>
        <p:txBody>
          <a:bodyPr/>
          <a:lstStyle/>
          <a:p>
            <a:pPr lvl="0">
              <a:defRPr sz="1800"/>
            </a:pPr>
            <a:r>
              <a:rPr sz="8000"/>
              <a:t>Most retweeted tweets</a:t>
            </a:r>
          </a:p>
        </p:txBody>
      </p:sp>
      <p:sp>
        <p:nvSpPr>
          <p:cNvPr id="113" name="Shape 113"/>
          <p:cNvSpPr/>
          <p:nvPr>
            <p:ph type="body" idx="1"/>
          </p:nvPr>
        </p:nvSpPr>
        <p:spPr>
          <a:prstGeom prst="rect">
            <a:avLst/>
          </a:prstGeom>
        </p:spPr>
        <p:txBody>
          <a:bodyPr/>
          <a:lstStyle/>
          <a:p>
            <a:pPr lvl="0" marL="294894" indent="-294894" defTabSz="502412">
              <a:spcBef>
                <a:spcPts val="2700"/>
              </a:spcBef>
              <a:defRPr sz="1800"/>
            </a:pPr>
            <a:endParaRPr sz="2408"/>
          </a:p>
          <a:p>
            <a:pPr lvl="0" marL="294894" indent="-294894" defTabSz="502412">
              <a:spcBef>
                <a:spcPts val="2700"/>
              </a:spcBef>
              <a:defRPr sz="1800"/>
            </a:pPr>
            <a:r>
              <a:rPr sz="2408"/>
              <a:t>RT @hayleyestxlle: Feminism has never made me hate men but men's reaction to feminism definitely has.</a:t>
            </a:r>
            <a:endParaRPr sz="2408"/>
          </a:p>
          <a:p>
            <a:pPr lvl="0" marL="294894" indent="-294894" defTabSz="502412">
              <a:spcBef>
                <a:spcPts val="2700"/>
              </a:spcBef>
              <a:defRPr sz="1800"/>
            </a:pPr>
            <a:r>
              <a:rPr sz="2408"/>
              <a:t>RT @TheBlackVoice: It's amazing how threatened men are by the term feminist while not even being able to provide a working definition</a:t>
            </a:r>
            <a:endParaRPr sz="2408"/>
          </a:p>
          <a:p>
            <a:pPr lvl="0" marL="294894" indent="-294894" defTabSz="502412">
              <a:spcBef>
                <a:spcPts val="2700"/>
              </a:spcBef>
              <a:defRPr sz="1800"/>
            </a:pPr>
            <a:r>
              <a:rPr sz="2408"/>
              <a:t>T @clementine_ford: I keep hearing that feminism is bad for women, and I think what that's supposed mean is that feminism is bad for men</a:t>
            </a:r>
          </a:p>
        </p:txBody>
      </p:sp>
      <p:pic>
        <p:nvPicPr>
          <p:cNvPr id="114" name="mediocre.jpg"/>
          <p:cNvPicPr/>
          <p:nvPr/>
        </p:nvPicPr>
        <p:blipFill>
          <a:blip r:embed="rId2">
            <a:extLst/>
          </a:blip>
          <a:stretch>
            <a:fillRect/>
          </a:stretch>
        </p:blipFill>
        <p:spPr>
          <a:xfrm>
            <a:off x="6921500" y="2911321"/>
            <a:ext cx="5334000" cy="5269993"/>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title"/>
          </p:nvPr>
        </p:nvSpPr>
        <p:spPr>
          <a:xfrm>
            <a:off x="952500" y="444500"/>
            <a:ext cx="11099800" cy="1430999"/>
          </a:xfrm>
          <a:prstGeom prst="rect">
            <a:avLst/>
          </a:prstGeom>
        </p:spPr>
        <p:txBody>
          <a:bodyPr/>
          <a:lstStyle>
            <a:lvl1pPr defTabSz="315468">
              <a:defRPr sz="4320"/>
            </a:lvl1pPr>
          </a:lstStyle>
          <a:p>
            <a:pPr lvl="0">
              <a:defRPr sz="1800"/>
            </a:pPr>
            <a:r>
              <a:rPr sz="4320"/>
              <a:t>Clusters of Words and Ideas Based On Whole Tweets</a:t>
            </a:r>
          </a:p>
        </p:txBody>
      </p:sp>
      <p:pic>
        <p:nvPicPr>
          <p:cNvPr id="117" name="pasted-image.png"/>
          <p:cNvPicPr/>
          <p:nvPr/>
        </p:nvPicPr>
        <p:blipFill>
          <a:blip r:embed="rId2">
            <a:extLst/>
          </a:blip>
          <a:stretch>
            <a:fillRect/>
          </a:stretch>
        </p:blipFill>
        <p:spPr>
          <a:xfrm>
            <a:off x="8092394" y="3102717"/>
            <a:ext cx="3713205" cy="2734875"/>
          </a:xfrm>
          <a:prstGeom prst="rect">
            <a:avLst/>
          </a:prstGeom>
          <a:ln w="12700">
            <a:miter lim="400000"/>
          </a:ln>
        </p:spPr>
      </p:pic>
      <p:pic>
        <p:nvPicPr>
          <p:cNvPr id="118" name="pasted-image.png"/>
          <p:cNvPicPr/>
          <p:nvPr/>
        </p:nvPicPr>
        <p:blipFill>
          <a:blip r:embed="rId3">
            <a:extLst/>
          </a:blip>
          <a:stretch>
            <a:fillRect/>
          </a:stretch>
        </p:blipFill>
        <p:spPr>
          <a:xfrm>
            <a:off x="8134584" y="6454526"/>
            <a:ext cx="3628824" cy="2734875"/>
          </a:xfrm>
          <a:prstGeom prst="rect">
            <a:avLst/>
          </a:prstGeom>
          <a:ln w="12700">
            <a:miter lim="400000"/>
          </a:ln>
        </p:spPr>
      </p:pic>
      <p:pic>
        <p:nvPicPr>
          <p:cNvPr id="119" name="pasted-image.jpg"/>
          <p:cNvPicPr/>
          <p:nvPr/>
        </p:nvPicPr>
        <p:blipFill>
          <a:blip r:embed="rId4">
            <a:extLst/>
          </a:blip>
          <a:stretch>
            <a:fillRect/>
          </a:stretch>
        </p:blipFill>
        <p:spPr>
          <a:xfrm>
            <a:off x="379925" y="2981920"/>
            <a:ext cx="6350001" cy="6350001"/>
          </a:xfrm>
          <a:prstGeom prst="rect">
            <a:avLst/>
          </a:prstGeom>
          <a:ln w="12700">
            <a:miter lim="400000"/>
          </a:ln>
        </p:spPr>
      </p:pic>
      <p:sp>
        <p:nvSpPr>
          <p:cNvPr id="120" name="Shape 120"/>
          <p:cNvSpPr/>
          <p:nvPr/>
        </p:nvSpPr>
        <p:spPr>
          <a:xfrm>
            <a:off x="4010359" y="1718733"/>
            <a:ext cx="498408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vl1pPr>
          </a:lstStyle>
          <a:p>
            <a:pPr lvl="0">
              <a:defRPr b="0" sz="1800"/>
            </a:pPr>
            <a:r>
              <a:rPr b="1" sz="5000"/>
              <a:t>Intersectionality</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pasted-image.png"/>
          <p:cNvPicPr/>
          <p:nvPr/>
        </p:nvPicPr>
        <p:blipFill>
          <a:blip r:embed="rId2">
            <a:extLst/>
          </a:blip>
          <a:srcRect l="0" t="0" r="0" b="0"/>
          <a:stretch>
            <a:fillRect/>
          </a:stretch>
        </p:blipFill>
        <p:spPr>
          <a:xfrm>
            <a:off x="7187838" y="2603500"/>
            <a:ext cx="4394925" cy="6286500"/>
          </a:xfrm>
          <a:prstGeom prst="rect">
            <a:avLst/>
          </a:prstGeom>
          <a:ln w="12700">
            <a:miter lim="400000"/>
          </a:ln>
        </p:spPr>
      </p:pic>
      <p:sp>
        <p:nvSpPr>
          <p:cNvPr id="123" name="Shape 123"/>
          <p:cNvSpPr/>
          <p:nvPr>
            <p:ph type="title"/>
          </p:nvPr>
        </p:nvSpPr>
        <p:spPr>
          <a:prstGeom prst="rect">
            <a:avLst/>
          </a:prstGeom>
        </p:spPr>
        <p:txBody>
          <a:bodyPr/>
          <a:lstStyle/>
          <a:p>
            <a:pPr lvl="0">
              <a:defRPr sz="1800"/>
            </a:pPr>
            <a:r>
              <a:rPr sz="8000"/>
              <a:t>Vocabulary Problem</a:t>
            </a:r>
          </a:p>
        </p:txBody>
      </p:sp>
      <p:sp>
        <p:nvSpPr>
          <p:cNvPr id="124" name="Shape 124"/>
          <p:cNvSpPr/>
          <p:nvPr>
            <p:ph type="body" idx="1"/>
          </p:nvPr>
        </p:nvSpPr>
        <p:spPr>
          <a:prstGeom prst="rect">
            <a:avLst/>
          </a:prstGeom>
        </p:spPr>
        <p:txBody>
          <a:bodyPr/>
          <a:lstStyle/>
          <a:p>
            <a:pPr lvl="0" marL="236600" indent="-236600" defTabSz="403097">
              <a:spcBef>
                <a:spcPts val="2200"/>
              </a:spcBef>
              <a:defRPr sz="1800"/>
            </a:pPr>
            <a:r>
              <a:rPr sz="1932"/>
              <a:t>“RT @TheBlackVoice: It’s amazing how threatened men are by the term feminist while not even being able to provide a working definition of it.”</a:t>
            </a:r>
            <a:endParaRPr sz="1932"/>
          </a:p>
          <a:p>
            <a:pPr lvl="0" marL="236600" indent="-236600" defTabSz="403097">
              <a:spcBef>
                <a:spcPts val="2200"/>
              </a:spcBef>
              <a:defRPr sz="1800"/>
            </a:pPr>
            <a:r>
              <a:rPr sz="1932"/>
              <a:t>I think the point of #WomenAgainstFeminism is the radical notion that equality &amp; decency is more important than the label it operates under.”</a:t>
            </a:r>
            <a:endParaRPr sz="1932"/>
          </a:p>
          <a:p>
            <a:pPr lvl="0" marL="236600" indent="-236600" defTabSz="403097">
              <a:spcBef>
                <a:spcPts val="2200"/>
              </a:spcBef>
              <a:defRPr sz="1800"/>
            </a:pPr>
            <a:r>
              <a:rPr sz="1932"/>
              <a:t>“RT @awmarissa: Girls who shit on feminism need a reality check you’re literally pushing things back. How can you be against equal rights?”</a:t>
            </a:r>
            <a:endParaRPr sz="1932"/>
          </a:p>
          <a:p>
            <a:pPr lvl="0" marL="236600" indent="-236600" defTabSz="403097">
              <a:spcBef>
                <a:spcPts val="2200"/>
              </a:spcBef>
              <a:defRPr sz="1800"/>
            </a:pPr>
            <a:r>
              <a:rPr sz="1932"/>
              <a:t>‘RT @snoozyloser: if ur a girl that is against feminism why r u voting. why r u wearing pants. how can u read’,</a:t>
            </a:r>
            <a:endParaRPr sz="1932"/>
          </a:p>
          <a:p>
            <a:pPr lvl="0" marL="236600" indent="-236600" defTabSz="403097">
              <a:spcBef>
                <a:spcPts val="2200"/>
              </a:spcBef>
              <a:defRPr sz="1800"/>
            </a:pPr>
            <a:r>
              <a:rPr sz="1932"/>
              <a:t>‘RT @OGTREEZ: Everytime you say feminist you gotta say men too.’</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pasted-image.gif"/>
          <p:cNvPicPr/>
          <p:nvPr/>
        </p:nvPicPr>
        <p:blipFill>
          <a:blip r:embed="rId2">
            <a:extLst/>
          </a:blip>
          <a:srcRect l="35092" t="0" r="35092" b="0"/>
          <a:stretch>
            <a:fillRect/>
          </a:stretch>
        </p:blipFill>
        <p:spPr>
          <a:xfrm>
            <a:off x="6718300" y="635000"/>
            <a:ext cx="5334000" cy="8229600"/>
          </a:xfrm>
          <a:prstGeom prst="rect">
            <a:avLst/>
          </a:prstGeom>
          <a:ln w="12700">
            <a:miter lim="400000"/>
          </a:ln>
        </p:spPr>
      </p:pic>
      <p:sp>
        <p:nvSpPr>
          <p:cNvPr id="127" name="Shape 127"/>
          <p:cNvSpPr/>
          <p:nvPr>
            <p:ph type="title"/>
          </p:nvPr>
        </p:nvSpPr>
        <p:spPr>
          <a:prstGeom prst="rect">
            <a:avLst/>
          </a:prstGeom>
        </p:spPr>
        <p:txBody>
          <a:bodyPr/>
          <a:lstStyle/>
          <a:p>
            <a:pPr lvl="0">
              <a:defRPr sz="1800"/>
            </a:pPr>
            <a:r>
              <a:rPr sz="6000"/>
              <a:t>General Hate Speech </a:t>
            </a:r>
          </a:p>
        </p:txBody>
      </p:sp>
      <p:sp>
        <p:nvSpPr>
          <p:cNvPr id="128" name="Shape 128"/>
          <p:cNvSpPr/>
          <p:nvPr>
            <p:ph type="body" idx="1"/>
          </p:nvPr>
        </p:nvSpPr>
        <p:spPr>
          <a:prstGeom prst="rect">
            <a:avLst/>
          </a:prstGeom>
        </p:spPr>
        <p:txBody>
          <a:bodyPr/>
          <a:lstStyle/>
          <a:p>
            <a:pPr lvl="1" algn="l">
              <a:spcBef>
                <a:spcPts val="4200"/>
              </a:spcBef>
              <a:defRPr sz="1800"/>
            </a:pPr>
            <a:r>
              <a:rPr sz="3500"/>
              <a:t>'do not rape a feminist it would fulfill her hot rape fantasies and let us be honest what kind of animal would want to make a feminist happy’</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lvl1pPr defTabSz="543305">
              <a:defRPr sz="7440"/>
            </a:lvl1pPr>
          </a:lstStyle>
          <a:p>
            <a:pPr lvl="0">
              <a:defRPr sz="1800"/>
            </a:pPr>
            <a:r>
              <a:rPr sz="7440"/>
              <a:t>Women Against Feminism</a:t>
            </a:r>
          </a:p>
        </p:txBody>
      </p:sp>
      <p:sp>
        <p:nvSpPr>
          <p:cNvPr id="131" name="Shape 131"/>
          <p:cNvSpPr/>
          <p:nvPr/>
        </p:nvSpPr>
        <p:spPr>
          <a:xfrm>
            <a:off x="177831" y="7628466"/>
            <a:ext cx="127001"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spcBef>
                <a:spcPts val="3200"/>
              </a:spcBef>
              <a:defRPr sz="1800"/>
            </a:pPr>
            <a:endParaRPr sz="3500"/>
          </a:p>
        </p:txBody>
      </p:sp>
      <p:pic>
        <p:nvPicPr>
          <p:cNvPr id="132" name="pasted-image.gif"/>
          <p:cNvPicPr/>
          <p:nvPr/>
        </p:nvPicPr>
        <p:blipFill>
          <a:blip r:embed="rId2">
            <a:extLst/>
          </a:blip>
          <a:srcRect l="2907" t="0" r="2907" b="0"/>
          <a:stretch>
            <a:fillRect/>
          </a:stretch>
        </p:blipFill>
        <p:spPr>
          <a:xfrm>
            <a:off x="828873" y="3381005"/>
            <a:ext cx="5581302" cy="3377776"/>
          </a:xfrm>
          <a:prstGeom prst="rect">
            <a:avLst/>
          </a:prstGeom>
          <a:ln w="12700">
            <a:miter lim="400000"/>
          </a:ln>
        </p:spPr>
      </p:pic>
      <p:sp>
        <p:nvSpPr>
          <p:cNvPr id="133" name="Shape 133"/>
          <p:cNvSpPr/>
          <p:nvPr/>
        </p:nvSpPr>
        <p:spPr>
          <a:xfrm>
            <a:off x="6887964" y="2920999"/>
            <a:ext cx="5718903"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44500" indent="-444500" algn="l">
              <a:buSzPct val="75000"/>
              <a:buChar char="•"/>
              <a:defRPr sz="1800"/>
            </a:pPr>
            <a:r>
              <a:rPr sz="2700"/>
              <a:t>“RT @CeeJayCraig: Yes, I am woman. No, I'm not a radical feminist.Why? Men don't have a single right that I don't have. It's 2015.”</a:t>
            </a:r>
            <a:endParaRPr sz="2700"/>
          </a:p>
          <a:p>
            <a:pPr lvl="0" marL="444500" indent="-444500" algn="l">
              <a:buSzPct val="75000"/>
              <a:buChar char="•"/>
              <a:defRPr sz="1800"/>
            </a:pPr>
            <a:r>
              <a:rPr sz="2700"/>
              <a:t>“ellekersten because  theres a difference between a women who is a feminist and a women who wants equal rights feminist are crazy”</a:t>
            </a:r>
            <a:endParaRPr sz="2700"/>
          </a:p>
          <a:p>
            <a:pPr lvl="0" marL="444500" indent="-444500" algn="l">
              <a:buSzPct val="75000"/>
              <a:buChar char="•"/>
              <a:defRPr sz="1800"/>
            </a:pPr>
            <a:r>
              <a:rPr sz="2700"/>
              <a:t>'RT @k_mcq: Be a lady, never a feminist.'</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xfrm>
            <a:off x="1270000" y="6718300"/>
            <a:ext cx="10464800" cy="1547548"/>
          </a:xfrm>
          <a:prstGeom prst="rect">
            <a:avLst/>
          </a:prstGeom>
        </p:spPr>
        <p:txBody>
          <a:bodyPr/>
          <a:lstStyle/>
          <a:p>
            <a:pPr lvl="1" indent="224027" algn="l" defTabSz="572516">
              <a:spcBef>
                <a:spcPts val="3100"/>
              </a:spcBef>
              <a:defRPr sz="1800"/>
            </a:pPr>
            <a:endParaRPr sz="3430"/>
          </a:p>
        </p:txBody>
      </p:sp>
      <p:pic>
        <p:nvPicPr>
          <p:cNvPr id="136" name="pasted-image.jpg"/>
          <p:cNvPicPr/>
          <p:nvPr/>
        </p:nvPicPr>
        <p:blipFill>
          <a:blip r:embed="rId2">
            <a:extLst/>
          </a:blip>
          <a:srcRect l="8690" t="0" r="8690" b="0"/>
          <a:stretch>
            <a:fillRect/>
          </a:stretch>
        </p:blipFill>
        <p:spPr>
          <a:xfrm>
            <a:off x="1612900" y="2743200"/>
            <a:ext cx="9779000" cy="5918200"/>
          </a:xfrm>
          <a:prstGeom prst="rect">
            <a:avLst/>
          </a:prstGeom>
          <a:ln w="12700">
            <a:miter lim="400000"/>
          </a:ln>
        </p:spPr>
      </p:pic>
      <p:sp>
        <p:nvSpPr>
          <p:cNvPr id="137" name="Shape 137"/>
          <p:cNvSpPr/>
          <p:nvPr/>
        </p:nvSpPr>
        <p:spPr>
          <a:xfrm>
            <a:off x="489457" y="635000"/>
            <a:ext cx="120258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lvl="0">
              <a:defRPr sz="1800"/>
            </a:pPr>
            <a:r>
              <a:rPr sz="8000"/>
              <a:t>Feminism And New Media</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png"/>
          <p:cNvPicPr/>
          <p:nvPr/>
        </p:nvPicPr>
        <p:blipFill>
          <a:blip r:embed="rId2">
            <a:extLst/>
          </a:blip>
          <a:srcRect l="0" t="0" r="0" b="0"/>
          <a:stretch>
            <a:fillRect/>
          </a:stretch>
        </p:blipFill>
        <p:spPr>
          <a:xfrm>
            <a:off x="6718300" y="2963169"/>
            <a:ext cx="5334000" cy="5592562"/>
          </a:xfrm>
          <a:prstGeom prst="rect">
            <a:avLst/>
          </a:prstGeom>
          <a:ln w="12700">
            <a:miter lim="400000"/>
          </a:ln>
        </p:spPr>
      </p:pic>
      <p:sp>
        <p:nvSpPr>
          <p:cNvPr id="140" name="Shape 140"/>
          <p:cNvSpPr/>
          <p:nvPr>
            <p:ph type="title"/>
          </p:nvPr>
        </p:nvSpPr>
        <p:spPr>
          <a:prstGeom prst="rect">
            <a:avLst/>
          </a:prstGeom>
        </p:spPr>
        <p:txBody>
          <a:bodyPr/>
          <a:lstStyle>
            <a:lvl1pPr defTabSz="537463">
              <a:defRPr sz="7360"/>
            </a:lvl1pPr>
          </a:lstStyle>
          <a:p>
            <a:pPr lvl="0">
              <a:defRPr sz="1800"/>
            </a:pPr>
            <a:r>
              <a:rPr sz="7360"/>
              <a:t>Feminism And New Media</a:t>
            </a:r>
          </a:p>
        </p:txBody>
      </p:sp>
      <p:sp>
        <p:nvSpPr>
          <p:cNvPr id="141" name="Shape 141"/>
          <p:cNvSpPr/>
          <p:nvPr>
            <p:ph type="body" idx="1"/>
          </p:nvPr>
        </p:nvSpPr>
        <p:spPr>
          <a:prstGeom prst="rect">
            <a:avLst/>
          </a:prstGeom>
        </p:spPr>
        <p:txBody>
          <a:bodyPr/>
          <a:lstStyle/>
          <a:p>
            <a:pPr lvl="0" marL="270890" indent="-270890" defTabSz="461518">
              <a:spcBef>
                <a:spcPts val="2500"/>
              </a:spcBef>
              <a:defRPr sz="1800"/>
            </a:pPr>
            <a:r>
              <a:rPr sz="2765"/>
              <a:t>‘i have never said i was feminist bc i dont want all of you dragging me saying im only feminist on twitter or tumblr’</a:t>
            </a:r>
            <a:endParaRPr sz="2765"/>
          </a:p>
          <a:p>
            <a:pPr lvl="0" marL="341400" indent="-341400" defTabSz="461518">
              <a:spcBef>
                <a:spcPts val="2500"/>
              </a:spcBef>
              <a:defRPr sz="1800"/>
            </a:pPr>
            <a:r>
              <a:rPr sz="2765"/>
              <a:t>'people who say we dont need feminism  and everyone is already equal clearly arent aware of whats going on around the world’</a:t>
            </a:r>
            <a:endParaRPr sz="2765"/>
          </a:p>
          <a:p>
            <a:pPr lvl="1" marL="0" indent="180594" defTabSz="461518">
              <a:spcBef>
                <a:spcPts val="2500"/>
              </a:spcBef>
              <a:buSzTx/>
              <a:buNone/>
              <a:defRPr sz="1800"/>
            </a:pPr>
            <a:r>
              <a:rPr sz="2765"/>
              <a:t>'disturbedfan132 i believe myself to be a feminist and tho i disagree with the new femfad they sometimes make points’</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pPr>
            <a:r>
              <a:rPr sz="8000"/>
              <a:t>What is a pilot study? </a:t>
            </a:r>
          </a:p>
        </p:txBody>
      </p:sp>
      <p:sp>
        <p:nvSpPr>
          <p:cNvPr id="40" name="Shape 40"/>
          <p:cNvSpPr/>
          <p:nvPr/>
        </p:nvSpPr>
        <p:spPr>
          <a:xfrm>
            <a:off x="1326832" y="8966200"/>
            <a:ext cx="1017333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400"/>
              <a:t>McLeod, S. A. (2007). Psychology Research Methods. Retrieved from </a:t>
            </a:r>
            <a:r>
              <a:rPr sz="1400" u="sng">
                <a:hlinkClick r:id="rId2" invalidUrl="" action="" tgtFrame="" tooltip="" history="1" highlightClick="0" endSnd="0"/>
              </a:rPr>
              <a:t>http://www.simplypsychology.org/research-methods.html</a:t>
            </a:r>
          </a:p>
        </p:txBody>
      </p:sp>
      <p:sp>
        <p:nvSpPr>
          <p:cNvPr id="41" name="Shape 41"/>
          <p:cNvSpPr/>
          <p:nvPr/>
        </p:nvSpPr>
        <p:spPr>
          <a:xfrm>
            <a:off x="863600" y="2563726"/>
            <a:ext cx="11099801"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44500" indent="-444500">
              <a:buSzPct val="75000"/>
              <a:buChar char="•"/>
              <a:defRPr sz="1800"/>
            </a:pPr>
            <a:r>
              <a:rPr sz="2700"/>
              <a:t>A pilot study is an initial run-through of the procedures to be used in an investigation; it involves selecting a few people and trying out the study on them. It is possible to save time, and in some cases, money, by identifying any flaws in the procedures designed by the researcher.</a:t>
            </a:r>
            <a:endParaRPr sz="2700"/>
          </a:p>
          <a:p>
            <a:pPr lvl="0" marL="444500" indent="-444500">
              <a:buSzPct val="75000"/>
              <a:buChar char="•"/>
              <a:defRPr sz="1800"/>
            </a:pPr>
            <a:endParaRPr sz="2700"/>
          </a:p>
          <a:p>
            <a:pPr lvl="0" marL="444500" indent="-444500">
              <a:buSzPct val="75000"/>
              <a:buChar char="•"/>
              <a:defRPr sz="1800"/>
            </a:pPr>
            <a:r>
              <a:rPr sz="2700"/>
              <a:t>A pilot study can help the researcher spot any ambiguities (i.e. unusual things) or confusion in the information given to participants or problems with the task devised.</a:t>
            </a:r>
            <a:endParaRPr sz="2700"/>
          </a:p>
          <a:p>
            <a:pPr lvl="0" marL="444500" indent="-444500">
              <a:buSzPct val="75000"/>
              <a:buChar char="•"/>
              <a:defRPr sz="1800"/>
            </a:pPr>
            <a:endParaRPr sz="2700"/>
          </a:p>
          <a:p>
            <a:pPr lvl="0" marL="444500" indent="-444500">
              <a:buSzPct val="75000"/>
              <a:buChar char="•"/>
              <a:defRPr sz="1800"/>
            </a:pPr>
            <a:r>
              <a:rPr b="1" sz="2700"/>
              <a:t>Gist: Pilot Studies are a rough draft to prove that studying it “for real” would be worthwhile. </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xfrm>
            <a:off x="155430" y="151567"/>
            <a:ext cx="12863841" cy="1513716"/>
          </a:xfrm>
          <a:prstGeom prst="rect">
            <a:avLst/>
          </a:prstGeom>
        </p:spPr>
        <p:txBody>
          <a:bodyPr/>
          <a:lstStyle/>
          <a:p>
            <a:pPr lvl="0">
              <a:defRPr sz="1800"/>
            </a:pPr>
            <a:r>
              <a:rPr sz="6000"/>
              <a:t>Smaller Clusters/LDA</a:t>
            </a:r>
          </a:p>
        </p:txBody>
      </p:sp>
      <p:pic>
        <p:nvPicPr>
          <p:cNvPr id="144" name="goldberg_twitter_otu_img.png"/>
          <p:cNvPicPr/>
          <p:nvPr/>
        </p:nvPicPr>
        <p:blipFill>
          <a:blip r:embed="rId2">
            <a:extLst/>
          </a:blip>
          <a:stretch>
            <a:fillRect/>
          </a:stretch>
        </p:blipFill>
        <p:spPr>
          <a:xfrm>
            <a:off x="2597150" y="2406650"/>
            <a:ext cx="7810500" cy="4940300"/>
          </a:xfrm>
          <a:prstGeom prst="rect">
            <a:avLst/>
          </a:prstGeom>
          <a:ln w="12700">
            <a:miter lim="400000"/>
          </a:ln>
        </p:spPr>
      </p:pic>
      <p:sp>
        <p:nvSpPr>
          <p:cNvPr id="145" name="Shape 145"/>
          <p:cNvSpPr/>
          <p:nvPr/>
        </p:nvSpPr>
        <p:spPr>
          <a:xfrm>
            <a:off x="6967422" y="7622702"/>
            <a:ext cx="5642699" cy="558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Intersectionality: </a:t>
            </a:r>
            <a:r>
              <a:rPr sz="1500"/>
              <a:t>white, room, appropriation, responds,feminist™, cultures, obligation, claiming, racist</a:t>
            </a:r>
          </a:p>
        </p:txBody>
      </p:sp>
      <p:sp>
        <p:nvSpPr>
          <p:cNvPr id="146" name="Shape 146"/>
          <p:cNvSpPr/>
          <p:nvPr/>
        </p:nvSpPr>
        <p:spPr>
          <a:xfrm>
            <a:off x="8665844" y="8457257"/>
            <a:ext cx="3913641"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Anti-Feminist Pro-Equality Paradox:</a:t>
            </a:r>
            <a:r>
              <a:rPr sz="1500"/>
              <a:t>≠, calling, making, women, i, theory, #equalist, @victorialwalton, #stoptheimmaturity, #misandrist, #letsbereal</a:t>
            </a:r>
          </a:p>
        </p:txBody>
      </p:sp>
      <p:sp>
        <p:nvSpPr>
          <p:cNvPr id="147" name="Shape 147"/>
          <p:cNvSpPr/>
          <p:nvPr/>
        </p:nvSpPr>
        <p:spPr>
          <a:xfrm>
            <a:off x="4679203" y="8457257"/>
            <a:ext cx="3325580"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1500"/>
              <a:t> </a:t>
            </a:r>
            <a:r>
              <a:rPr b="1" sz="1500"/>
              <a:t>Media Representation: </a:t>
            </a:r>
            <a:r>
              <a:rPr sz="1500"/>
              <a:t>people, annoying, "hollywood's, year", languages, #girlsmatter, silent?, acculturated</a:t>
            </a:r>
          </a:p>
        </p:txBody>
      </p:sp>
      <p:sp>
        <p:nvSpPr>
          <p:cNvPr id="148" name="Shape 148"/>
          <p:cNvSpPr/>
          <p:nvPr/>
        </p:nvSpPr>
        <p:spPr>
          <a:xfrm>
            <a:off x="9515903" y="1859146"/>
            <a:ext cx="2790891" cy="78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Humor as Defense? </a:t>
            </a:r>
            <a:r>
              <a:rPr sz="1500"/>
              <a:t>u, jokes, r, it's, don't, joke!, seriously!, toxic!!, haha!</a:t>
            </a:r>
          </a:p>
        </p:txBody>
      </p:sp>
      <p:sp>
        <p:nvSpPr>
          <p:cNvPr id="149" name="Shape 149"/>
          <p:cNvSpPr/>
          <p:nvPr/>
        </p:nvSpPr>
        <p:spPr>
          <a:xfrm>
            <a:off x="979597" y="7794263"/>
            <a:ext cx="2955232"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Trendy Feminism: </a:t>
            </a:r>
            <a:r>
              <a:rPr sz="1500"/>
              <a:t>equality, support, gender, believe, women, want, tumblr,, aspe…, "trendy"</a:t>
            </a:r>
          </a:p>
        </p:txBody>
      </p:sp>
      <p:sp>
        <p:nvSpPr>
          <p:cNvPr id="150" name="Shape 150"/>
          <p:cNvSpPr/>
          <p:nvPr/>
        </p:nvSpPr>
        <p:spPr>
          <a:xfrm>
            <a:off x="316938" y="6330947"/>
            <a:ext cx="4280550" cy="1016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Media Response: </a:t>
            </a:r>
            <a:r>
              <a:rPr sz="1500"/>
              <a:t>forced, chapter, perspectives, normal, man's, cuoco, kaley, apologize, respects, interesting, cissexist, ('females'), extending, simplistic</a:t>
            </a:r>
          </a:p>
        </p:txBody>
      </p:sp>
      <p:sp>
        <p:nvSpPr>
          <p:cNvPr id="151" name="Shape 151"/>
          <p:cNvSpPr/>
          <p:nvPr/>
        </p:nvSpPr>
        <p:spPr>
          <a:xfrm>
            <a:off x="523013" y="3911598"/>
            <a:ext cx="2164138" cy="1930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YesAllWomen:</a:t>
            </a:r>
            <a:r>
              <a:rPr sz="1500"/>
              <a:t> it's, women, equal, incomprehensibly, and, still, acknowledge, #ineedfeminismbecause, @prowomanchoice, men, #yesallwomen, 2015, want, tube</a:t>
            </a:r>
          </a:p>
        </p:txBody>
      </p:sp>
      <p:sp>
        <p:nvSpPr>
          <p:cNvPr id="152" name="Shape 152"/>
          <p:cNvSpPr/>
          <p:nvPr/>
        </p:nvSpPr>
        <p:spPr>
          <a:xfrm>
            <a:off x="9733484" y="5590496"/>
            <a:ext cx="2790890" cy="1473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1500"/>
              <a:t> </a:t>
            </a:r>
            <a:r>
              <a:rPr b="1" sz="1500"/>
              <a:t>Witchcraft?</a:t>
            </a:r>
            <a:r>
              <a:rPr sz="1500"/>
              <a:t>kill, woman, husbands, witchcraft,, encorauges, lesbianism, children, capitalism, practice, destroy, leave, become, movement, need</a:t>
            </a:r>
          </a:p>
        </p:txBody>
      </p:sp>
      <p:sp>
        <p:nvSpPr>
          <p:cNvPr id="153" name="Shape 153"/>
          <p:cNvSpPr/>
          <p:nvPr/>
        </p:nvSpPr>
        <p:spPr>
          <a:xfrm>
            <a:off x="10323363" y="3267278"/>
            <a:ext cx="2593584" cy="1244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@NoToFeminism </a:t>
            </a:r>
            <a:r>
              <a:rPr sz="1500"/>
              <a:t>women, teaches, stupid, lol, entice, enthrall, enchant,and, berate, nag,, tradition, demand, how's, freeing, </a:t>
            </a:r>
          </a:p>
        </p:txBody>
      </p:sp>
      <p:sp>
        <p:nvSpPr>
          <p:cNvPr id="154" name="Shape 154"/>
          <p:cNvSpPr/>
          <p:nvPr/>
        </p:nvSpPr>
        <p:spPr>
          <a:xfrm>
            <a:off x="485011" y="2166139"/>
            <a:ext cx="2847886" cy="1244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Intersectionality?</a:t>
            </a:r>
            <a:r>
              <a:rPr sz="1500"/>
              <a:t> never, one, make, women, misconceptions, base, movement, black, people, feminist/misandriuc,, non-feminists, poster, posters</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 name="fembatch.tiff"/>
          <p:cNvPicPr/>
          <p:nvPr/>
        </p:nvPicPr>
        <p:blipFill>
          <a:blip r:embed="rId2">
            <a:extLst/>
          </a:blip>
          <a:srcRect l="0" t="0" r="0" b="0"/>
          <a:stretch>
            <a:fillRect/>
          </a:stretch>
        </p:blipFill>
        <p:spPr>
          <a:xfrm>
            <a:off x="1999257" y="277092"/>
            <a:ext cx="9006093" cy="5575200"/>
          </a:xfrm>
          <a:prstGeom prst="rect">
            <a:avLst/>
          </a:prstGeom>
          <a:ln w="12700">
            <a:miter lim="400000"/>
          </a:ln>
        </p:spPr>
      </p:pic>
      <p:sp>
        <p:nvSpPr>
          <p:cNvPr id="157" name="Shape 157"/>
          <p:cNvSpPr/>
          <p:nvPr>
            <p:ph type="title"/>
          </p:nvPr>
        </p:nvSpPr>
        <p:spPr>
          <a:xfrm>
            <a:off x="607190" y="6728696"/>
            <a:ext cx="5334001" cy="1969955"/>
          </a:xfrm>
          <a:prstGeom prst="rect">
            <a:avLst/>
          </a:prstGeom>
        </p:spPr>
        <p:txBody>
          <a:bodyPr/>
          <a:lstStyle/>
          <a:p>
            <a:pPr lvl="0">
              <a:defRPr sz="1800"/>
            </a:pPr>
            <a:r>
              <a:rPr sz="6000"/>
              <a:t>Discussion</a:t>
            </a:r>
          </a:p>
        </p:txBody>
      </p:sp>
      <p:sp>
        <p:nvSpPr>
          <p:cNvPr id="158" name="Shape 158"/>
          <p:cNvSpPr/>
          <p:nvPr>
            <p:ph type="body" idx="1"/>
          </p:nvPr>
        </p:nvSpPr>
        <p:spPr>
          <a:xfrm>
            <a:off x="6718300" y="6535122"/>
            <a:ext cx="5334000" cy="2357103"/>
          </a:xfrm>
          <a:prstGeom prst="rect">
            <a:avLst/>
          </a:prstGeom>
        </p:spPr>
        <p:txBody>
          <a:bodyPr/>
          <a:lstStyle/>
          <a:p>
            <a:pPr lvl="0" marL="296333" indent="-296333" defTabSz="438150">
              <a:buSzPct val="75000"/>
              <a:buChar char="•"/>
              <a:defRPr sz="1800"/>
            </a:pPr>
            <a:r>
              <a:rPr sz="2400"/>
              <a:t>Grade level of negative tweets consistently measured as at least a grade level below neutral/pro-feminist tweets</a:t>
            </a:r>
            <a:endParaRPr sz="2400"/>
          </a:p>
          <a:p>
            <a:pPr lvl="0" marL="296333" indent="-296333" defTabSz="438150">
              <a:buSzPct val="75000"/>
              <a:buChar char="•"/>
              <a:defRPr sz="1800"/>
            </a:pPr>
            <a:r>
              <a:rPr sz="2400"/>
              <a:t>Higher levels of profanity and misspelling in negative tweets</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asted-image.png"/>
          <p:cNvPicPr/>
          <p:nvPr/>
        </p:nvPicPr>
        <p:blipFill>
          <a:blip r:embed="rId2">
            <a:extLst/>
          </a:blip>
          <a:srcRect l="0" t="0" r="0" b="0"/>
          <a:stretch>
            <a:fillRect/>
          </a:stretch>
        </p:blipFill>
        <p:spPr>
          <a:xfrm>
            <a:off x="6955005" y="2603500"/>
            <a:ext cx="4860590" cy="6286500"/>
          </a:xfrm>
          <a:prstGeom prst="rect">
            <a:avLst/>
          </a:prstGeom>
          <a:ln w="12700">
            <a:miter lim="400000"/>
          </a:ln>
        </p:spPr>
      </p:pic>
      <p:sp>
        <p:nvSpPr>
          <p:cNvPr id="161" name="Shape 161"/>
          <p:cNvSpPr/>
          <p:nvPr>
            <p:ph type="title"/>
          </p:nvPr>
        </p:nvSpPr>
        <p:spPr>
          <a:prstGeom prst="rect">
            <a:avLst/>
          </a:prstGeom>
        </p:spPr>
        <p:txBody>
          <a:bodyPr/>
          <a:lstStyle>
            <a:lvl1pPr defTabSz="490727">
              <a:defRPr sz="6719"/>
            </a:lvl1pPr>
          </a:lstStyle>
          <a:p>
            <a:pPr lvl="0">
              <a:defRPr sz="1800"/>
            </a:pPr>
            <a:r>
              <a:rPr sz="6719"/>
              <a:t>Improvements Required to Progress Beyond Pilot</a:t>
            </a:r>
          </a:p>
        </p:txBody>
      </p:sp>
      <p:sp>
        <p:nvSpPr>
          <p:cNvPr id="162" name="Shape 162"/>
          <p:cNvSpPr/>
          <p:nvPr/>
        </p:nvSpPr>
        <p:spPr>
          <a:xfrm>
            <a:off x="952500" y="2887209"/>
            <a:ext cx="5334000" cy="6286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defTabSz="403097">
              <a:defRPr sz="1800"/>
            </a:pPr>
            <a:endParaRPr b="1" sz="2484"/>
          </a:p>
          <a:p>
            <a:pPr lvl="0" marL="236600" indent="-236600" algn="l" defTabSz="403097">
              <a:spcBef>
                <a:spcPts val="2200"/>
              </a:spcBef>
              <a:buSzPct val="75000"/>
              <a:buChar char="•"/>
              <a:defRPr sz="1800"/>
            </a:pPr>
            <a:r>
              <a:rPr sz="1932"/>
              <a:t>Constrained by small codified samples and the need to have both test and train sub-sets, accuracy could be improved by increasing number of codified tweets, ideally codified by multiple people to control for individual bias. </a:t>
            </a:r>
            <a:endParaRPr sz="1932"/>
          </a:p>
          <a:p>
            <a:pPr lvl="1" marL="473201" indent="-236600" algn="l" defTabSz="403097">
              <a:spcBef>
                <a:spcPts val="2200"/>
              </a:spcBef>
              <a:buSzPct val="75000"/>
              <a:buChar char="•"/>
              <a:defRPr sz="1800"/>
            </a:pPr>
            <a:r>
              <a:rPr sz="1932"/>
              <a:t>Sample size is 217 negative and 217 positive tweets to 30k uncoded tweets</a:t>
            </a:r>
            <a:endParaRPr sz="1932"/>
          </a:p>
          <a:p>
            <a:pPr lvl="0" marL="236600" indent="-236600" algn="l" defTabSz="403097">
              <a:spcBef>
                <a:spcPts val="2200"/>
              </a:spcBef>
              <a:buSzPct val="75000"/>
              <a:buChar char="•"/>
              <a:defRPr sz="1800"/>
            </a:pPr>
            <a:r>
              <a:rPr sz="1932"/>
              <a:t>Goal: Have the script running constantly to display a stock market value of feminism on Twitter and how real time events affect it.</a:t>
            </a:r>
            <a:endParaRPr sz="1932"/>
          </a:p>
          <a:p>
            <a:pPr lvl="1" marL="473201" indent="-236600" algn="l" defTabSz="403097">
              <a:spcBef>
                <a:spcPts val="2200"/>
              </a:spcBef>
              <a:buSzPct val="75000"/>
              <a:buChar char="•"/>
              <a:defRPr sz="1800"/>
            </a:pPr>
            <a:r>
              <a:rPr sz="1932"/>
              <a:t>Be able to monitor twitter-verse for how events impact the public’s view on feminism, what causes backlashes, measure impact of Beyonce, etc</a:t>
            </a:r>
            <a:endParaRPr sz="1932"/>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title"/>
          </p:nvPr>
        </p:nvSpPr>
        <p:spPr>
          <a:xfrm>
            <a:off x="952500" y="444500"/>
            <a:ext cx="4392415" cy="2159000"/>
          </a:xfrm>
          <a:prstGeom prst="rect">
            <a:avLst/>
          </a:prstGeom>
        </p:spPr>
        <p:txBody>
          <a:bodyPr/>
          <a:lstStyle>
            <a:lvl1pPr defTabSz="490727">
              <a:defRPr sz="6719"/>
            </a:lvl1pPr>
          </a:lstStyle>
          <a:p>
            <a:pPr lvl="0">
              <a:defRPr sz="1800"/>
            </a:pPr>
            <a:r>
              <a:rPr sz="6719"/>
              <a:t>Why Twitter? </a:t>
            </a:r>
          </a:p>
        </p:txBody>
      </p:sp>
      <p:sp>
        <p:nvSpPr>
          <p:cNvPr id="44" name="Shape 44"/>
          <p:cNvSpPr/>
          <p:nvPr>
            <p:ph type="body" idx="1"/>
          </p:nvPr>
        </p:nvSpPr>
        <p:spPr>
          <a:xfrm>
            <a:off x="528769" y="2603500"/>
            <a:ext cx="4944138" cy="6532563"/>
          </a:xfrm>
          <a:prstGeom prst="rect">
            <a:avLst/>
          </a:prstGeom>
        </p:spPr>
        <p:txBody>
          <a:bodyPr/>
          <a:lstStyle/>
          <a:p>
            <a:pPr lvl="0">
              <a:defRPr sz="1800"/>
            </a:pPr>
            <a:r>
              <a:rPr sz="2700">
                <a:latin typeface="Helvetica"/>
                <a:ea typeface="Helvetica"/>
                <a:cs typeface="Helvetica"/>
                <a:sym typeface="Helvetica"/>
              </a:rPr>
              <a:t>Twitter is becoming a recognized and valid measure of the zeitgeist.</a:t>
            </a:r>
            <a:endParaRPr sz="2700">
              <a:latin typeface="Helvetica"/>
              <a:ea typeface="Helvetica"/>
              <a:cs typeface="Helvetica"/>
              <a:sym typeface="Helvetica"/>
            </a:endParaRPr>
          </a:p>
          <a:p>
            <a:pPr lvl="0">
              <a:defRPr sz="1800"/>
            </a:pPr>
            <a:r>
              <a:rPr sz="2700">
                <a:latin typeface="Helvetica"/>
                <a:ea typeface="Helvetica"/>
                <a:cs typeface="Helvetica"/>
                <a:sym typeface="Helvetica"/>
              </a:rPr>
              <a:t>Twitter is being used to collect data by social scientists. </a:t>
            </a:r>
            <a:endParaRPr sz="2700">
              <a:latin typeface="Helvetica"/>
              <a:ea typeface="Helvetica"/>
              <a:cs typeface="Helvetica"/>
              <a:sym typeface="Helvetica"/>
            </a:endParaRPr>
          </a:p>
          <a:p>
            <a:pPr lvl="1" marL="673553" indent="-330653">
              <a:defRPr sz="1800"/>
            </a:pPr>
            <a:r>
              <a:rPr sz="2700">
                <a:latin typeface="Helvetica"/>
                <a:ea typeface="Helvetica"/>
                <a:cs typeface="Helvetica"/>
                <a:sym typeface="Helvetica"/>
              </a:rPr>
              <a:t>Using Twitter for Demographic and Social Science Research: Tools for Data Collection </a:t>
            </a:r>
            <a:r>
              <a:rPr sz="1000">
                <a:latin typeface="Helvetica"/>
                <a:ea typeface="Helvetica"/>
                <a:cs typeface="Helvetica"/>
                <a:sym typeface="Helvetica"/>
                <a:hlinkClick r:id="rId2" invalidUrl="" action="" tgtFrame="" tooltip="" history="1" highlightClick="0" endSnd="0"/>
              </a:rPr>
              <a:t>http://paa2013.princeton.edu/papers/130624</a:t>
            </a:r>
          </a:p>
        </p:txBody>
      </p:sp>
      <p:pic>
        <p:nvPicPr>
          <p:cNvPr id="45" name="women need to be.tiff"/>
          <p:cNvPicPr/>
          <p:nvPr/>
        </p:nvPicPr>
        <p:blipFill>
          <a:blip r:embed="rId3">
            <a:extLst/>
          </a:blip>
          <a:stretch>
            <a:fillRect/>
          </a:stretch>
        </p:blipFill>
        <p:spPr>
          <a:xfrm>
            <a:off x="6059451" y="899528"/>
            <a:ext cx="7227431" cy="845938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xfrm>
            <a:off x="6718300" y="550333"/>
            <a:ext cx="5334000" cy="1316501"/>
          </a:xfrm>
          <a:prstGeom prst="rect">
            <a:avLst/>
          </a:prstGeom>
        </p:spPr>
        <p:txBody>
          <a:bodyPr/>
          <a:lstStyle/>
          <a:p>
            <a:pPr lvl="0">
              <a:defRPr sz="1800"/>
            </a:pPr>
            <a:r>
              <a:rPr sz="6000"/>
              <a:t>Continued </a:t>
            </a:r>
          </a:p>
        </p:txBody>
      </p:sp>
      <p:sp>
        <p:nvSpPr>
          <p:cNvPr id="48" name="Shape 48"/>
          <p:cNvSpPr/>
          <p:nvPr>
            <p:ph type="body" idx="1"/>
          </p:nvPr>
        </p:nvSpPr>
        <p:spPr>
          <a:xfrm>
            <a:off x="6718300" y="2343811"/>
            <a:ext cx="5334000" cy="6723989"/>
          </a:xfrm>
          <a:prstGeom prst="rect">
            <a:avLst/>
          </a:prstGeom>
        </p:spPr>
        <p:txBody>
          <a:bodyPr/>
          <a:lstStyle/>
          <a:p>
            <a:pPr lvl="0" marL="342900" indent="-342900" algn="l">
              <a:spcBef>
                <a:spcPts val="3200"/>
              </a:spcBef>
              <a:buSzPct val="75000"/>
              <a:buChar char="•"/>
              <a:defRPr sz="1800"/>
            </a:pPr>
            <a:r>
              <a:rPr sz="2700">
                <a:latin typeface="Helvetica"/>
                <a:ea typeface="Helvetica"/>
                <a:cs typeface="Helvetica"/>
                <a:sym typeface="Helvetica"/>
              </a:rPr>
              <a:t>Viral marketing, memetic theory and the ability of small groups to control the space create new and more polarized dialogues.</a:t>
            </a:r>
            <a:endParaRPr sz="2700">
              <a:latin typeface="Helvetica"/>
              <a:ea typeface="Helvetica"/>
              <a:cs typeface="Helvetica"/>
              <a:sym typeface="Helvetica"/>
            </a:endParaRPr>
          </a:p>
          <a:p>
            <a:pPr lvl="0" marL="330653" indent="-330653" algn="l">
              <a:spcBef>
                <a:spcPts val="3200"/>
              </a:spcBef>
              <a:buSzPct val="75000"/>
              <a:buChar char="•"/>
              <a:defRPr sz="1800"/>
            </a:pPr>
            <a:r>
              <a:rPr sz="2700">
                <a:latin typeface="Helvetica"/>
                <a:ea typeface="Helvetica"/>
                <a:cs typeface="Helvetica"/>
                <a:sym typeface="Helvetica"/>
              </a:rPr>
              <a:t>Current debate on extremism — “The Counter Extremism Project welcomes press reports that Twitter Chief Executive Officer Dick Costolo has publicly acknowledged his platform’s failure to combat online abuse. This is clearly – even dangerously – overdue.” </a:t>
            </a:r>
            <a:r>
              <a:rPr sz="1000">
                <a:latin typeface="Helvetica"/>
                <a:ea typeface="Helvetica"/>
                <a:cs typeface="Helvetica"/>
                <a:sym typeface="Helvetica"/>
                <a:hlinkClick r:id="rId2" invalidUrl="" action="" tgtFrame="" tooltip="" history="1" highlightClick="0" endSnd="0"/>
              </a:rPr>
              <a:t>http://www.counterextremism.com/press/counter-extremism-project-calls-twitter-confront-all-abuse#sthash.bjDAXHzU.dpuf</a:t>
            </a:r>
          </a:p>
        </p:txBody>
      </p:sp>
      <p:pic>
        <p:nvPicPr>
          <p:cNvPr id="49" name="pasted-image.png"/>
          <p:cNvPicPr/>
          <p:nvPr/>
        </p:nvPicPr>
        <p:blipFill>
          <a:blip r:embed="rId3">
            <a:extLst/>
          </a:blip>
          <a:stretch>
            <a:fillRect/>
          </a:stretch>
        </p:blipFill>
        <p:spPr>
          <a:xfrm>
            <a:off x="444500" y="2286000"/>
            <a:ext cx="6350000" cy="4927600"/>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lvl="0">
              <a:defRPr sz="1800"/>
            </a:pPr>
            <a:r>
              <a:rPr sz="8000"/>
              <a:t>Why Feminism? </a:t>
            </a:r>
          </a:p>
        </p:txBody>
      </p:sp>
      <p:sp>
        <p:nvSpPr>
          <p:cNvPr id="52" name="Shape 52"/>
          <p:cNvSpPr/>
          <p:nvPr>
            <p:ph type="body" idx="1"/>
          </p:nvPr>
        </p:nvSpPr>
        <p:spPr>
          <a:xfrm>
            <a:off x="952500" y="2603500"/>
            <a:ext cx="3611826" cy="6286500"/>
          </a:xfrm>
          <a:prstGeom prst="rect">
            <a:avLst/>
          </a:prstGeom>
        </p:spPr>
        <p:txBody>
          <a:bodyPr/>
          <a:lstStyle/>
          <a:p>
            <a:pPr lvl="0">
              <a:defRPr sz="1800"/>
            </a:pPr>
            <a:r>
              <a:rPr sz="2800"/>
              <a:t>Renewed interest and dialogue on new media </a:t>
            </a:r>
            <a:endParaRPr sz="2800"/>
          </a:p>
          <a:p>
            <a:pPr lvl="0">
              <a:defRPr sz="1800"/>
            </a:pPr>
            <a:r>
              <a:rPr sz="2800"/>
              <a:t>Attention in traditional media, celebrities taking visible stances </a:t>
            </a:r>
            <a:endParaRPr sz="2800"/>
          </a:p>
          <a:p>
            <a:pPr lvl="0">
              <a:defRPr sz="1800"/>
            </a:pPr>
            <a:r>
              <a:rPr sz="2800"/>
              <a:t>2014 as a bumper year for pop feminism, contraceptives, legal abortion, etc. </a:t>
            </a:r>
          </a:p>
        </p:txBody>
      </p:sp>
      <p:pic>
        <p:nvPicPr>
          <p:cNvPr id="53" name="taylor-swift-lena-dunham-feminist-600x450.jpg"/>
          <p:cNvPicPr/>
          <p:nvPr/>
        </p:nvPicPr>
        <p:blipFill>
          <a:blip r:embed="rId2">
            <a:extLst/>
          </a:blip>
          <a:stretch>
            <a:fillRect/>
          </a:stretch>
        </p:blipFill>
        <p:spPr>
          <a:xfrm>
            <a:off x="5067462" y="2889250"/>
            <a:ext cx="7620001" cy="5715000"/>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pasted-image.jpg"/>
          <p:cNvPicPr/>
          <p:nvPr/>
        </p:nvPicPr>
        <p:blipFill>
          <a:blip r:embed="rId2">
            <a:extLst/>
          </a:blip>
          <a:srcRect l="0" t="3890" r="0" b="3890"/>
          <a:stretch>
            <a:fillRect/>
          </a:stretch>
        </p:blipFill>
        <p:spPr>
          <a:xfrm>
            <a:off x="6447366" y="1086543"/>
            <a:ext cx="6112859" cy="7204441"/>
          </a:xfrm>
          <a:prstGeom prst="rect">
            <a:avLst/>
          </a:prstGeom>
          <a:ln w="12700">
            <a:miter lim="400000"/>
          </a:ln>
        </p:spPr>
      </p:pic>
      <p:sp>
        <p:nvSpPr>
          <p:cNvPr id="56" name="Shape 56"/>
          <p:cNvSpPr/>
          <p:nvPr>
            <p:ph type="body" idx="1"/>
          </p:nvPr>
        </p:nvSpPr>
        <p:spPr>
          <a:prstGeom prst="rect">
            <a:avLst/>
          </a:prstGeom>
        </p:spPr>
        <p:txBody>
          <a:bodyPr/>
          <a:lstStyle/>
          <a:p>
            <a:pPr lvl="0">
              <a:defRPr sz="1800"/>
            </a:pPr>
            <a:r>
              <a:rPr sz="2800"/>
              <a:t>Potential backlash from last year</a:t>
            </a:r>
            <a:endParaRPr sz="2800"/>
          </a:p>
          <a:p>
            <a:pPr lvl="0">
              <a:defRPr sz="1800"/>
            </a:pPr>
            <a:r>
              <a:rPr sz="2800"/>
              <a:t>Hunger Games and Frozen to 50 Shades of Grey and Meninism </a:t>
            </a:r>
            <a:endParaRPr sz="2800"/>
          </a:p>
          <a:p>
            <a:pPr lvl="0">
              <a:defRPr sz="1800"/>
            </a:pPr>
            <a:r>
              <a:rPr sz="2800"/>
              <a:t>GamerGate is still a thing</a:t>
            </a:r>
            <a:endParaRPr sz="2800"/>
          </a:p>
          <a:p>
            <a:pPr lvl="0">
              <a:defRPr sz="1800"/>
            </a:pPr>
            <a:r>
              <a:rPr sz="2800"/>
              <a:t>MRAs</a:t>
            </a:r>
          </a:p>
        </p:txBody>
      </p:sp>
      <p:sp>
        <p:nvSpPr>
          <p:cNvPr id="57" name="Shape 57"/>
          <p:cNvSpPr/>
          <p:nvPr/>
        </p:nvSpPr>
        <p:spPr>
          <a:xfrm>
            <a:off x="6723938" y="9006416"/>
            <a:ext cx="5322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Caption: Meninist Only :D</a:t>
            </a:r>
          </a:p>
        </p:txBody>
      </p:sp>
      <p:sp>
        <p:nvSpPr>
          <p:cNvPr id="58" name="Shape 58"/>
          <p:cNvSpPr/>
          <p:nvPr>
            <p:ph type="title"/>
          </p:nvPr>
        </p:nvSpPr>
        <p:spPr>
          <a:xfrm>
            <a:off x="952500" y="865749"/>
            <a:ext cx="5334001" cy="1316502"/>
          </a:xfrm>
          <a:prstGeom prst="rect">
            <a:avLst/>
          </a:prstGeom>
        </p:spPr>
        <p:txBody>
          <a:bodyPr anchor="b"/>
          <a:lstStyle>
            <a:lvl1pPr>
              <a:defRPr sz="6000"/>
            </a:lvl1pPr>
          </a:lstStyle>
          <a:p>
            <a:pPr lvl="0">
              <a:defRPr sz="1800"/>
            </a:pPr>
            <a:r>
              <a:rPr sz="6000"/>
              <a:t>Continued </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 name="pasted-image.gif"/>
          <p:cNvPicPr/>
          <p:nvPr/>
        </p:nvPicPr>
        <p:blipFill>
          <a:blip r:embed="rId2">
            <a:extLst/>
          </a:blip>
          <a:srcRect l="9761" t="0" r="9761" b="0"/>
          <a:stretch>
            <a:fillRect/>
          </a:stretch>
        </p:blipFill>
        <p:spPr>
          <a:xfrm>
            <a:off x="1606550" y="635000"/>
            <a:ext cx="9779000" cy="5918200"/>
          </a:xfrm>
          <a:prstGeom prst="rect">
            <a:avLst/>
          </a:prstGeom>
          <a:ln w="12700">
            <a:miter lim="400000"/>
          </a:ln>
        </p:spPr>
      </p:pic>
      <p:sp>
        <p:nvSpPr>
          <p:cNvPr id="61" name="Shape 61"/>
          <p:cNvSpPr/>
          <p:nvPr>
            <p:ph type="body" idx="1"/>
          </p:nvPr>
        </p:nvSpPr>
        <p:spPr>
          <a:prstGeom prst="rect">
            <a:avLst/>
          </a:prstGeom>
        </p:spPr>
        <p:txBody>
          <a:bodyPr/>
          <a:lstStyle/>
          <a:p>
            <a:pPr lvl="0">
              <a:defRPr sz="1800"/>
            </a:pPr>
            <a:r>
              <a:rPr sz="3200"/>
              <a:t>“Can we have ONE conversation about feminism where men get to be in charge?”</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body" idx="1"/>
          </p:nvPr>
        </p:nvSpPr>
        <p:spPr>
          <a:xfrm>
            <a:off x="1270000" y="7763316"/>
            <a:ext cx="10464800" cy="1130301"/>
          </a:xfrm>
          <a:prstGeom prst="rect">
            <a:avLst/>
          </a:prstGeom>
        </p:spPr>
        <p:txBody>
          <a:bodyPr/>
          <a:lstStyle/>
          <a:p>
            <a:pPr lvl="0">
              <a:defRPr sz="1800"/>
            </a:pPr>
            <a:r>
              <a:rPr sz="3200"/>
              <a:t>Current Feminism: A Refresher </a:t>
            </a:r>
          </a:p>
        </p:txBody>
      </p:sp>
      <p:pic>
        <p:nvPicPr>
          <p:cNvPr id="64" name="BMO.jpg"/>
          <p:cNvPicPr/>
          <p:nvPr/>
        </p:nvPicPr>
        <p:blipFill>
          <a:blip r:embed="rId2">
            <a:extLst/>
          </a:blip>
          <a:stretch>
            <a:fillRect/>
          </a:stretch>
        </p:blipFill>
        <p:spPr>
          <a:xfrm>
            <a:off x="742931" y="354398"/>
            <a:ext cx="11518938" cy="6479404"/>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